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Dela Gothic One"/>
      <p:regular r:id="rId23"/>
    </p:embeddedFont>
    <p:embeddedFont>
      <p:font typeface="Dela Gothic One"/>
      <p:regular r:id="rId24"/>
    </p:embeddedFont>
    <p:embeddedFont>
      <p:font typeface="DM Sans"/>
      <p:regular r:id="rId25"/>
    </p:embeddedFont>
    <p:embeddedFont>
      <p:font typeface="DM Sans"/>
      <p:regular r:id="rId26"/>
    </p:embeddedFont>
    <p:embeddedFont>
      <p:font typeface="DM Sans"/>
      <p:regular r:id="rId27"/>
    </p:embeddedFont>
    <p:embeddedFont>
      <p:font typeface="DM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4607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Arquitectura del Problema: "¿Quién es tu papá?"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0912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Construyendo el Árbol Genealógico Más Extenso del Mundo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9995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Presentado por: Jhon Mario Diaz, Juan David Diaz, Andrés Felipe Rico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58998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Universidad de San Buenaventura Cali, Facultad de Ingeniería, Programa de Ingeniería de Sistemas - 2025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137" y="413385"/>
            <a:ext cx="5561528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Drivers arquitectónicos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6137" y="1208484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26137" y="1618059"/>
            <a:ext cx="13578126" cy="6203156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3757" y="16256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84371" y="17234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2383512" y="172343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Descripción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983480" y="1723430"/>
            <a:ext cx="3534132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Métrica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8825746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Impacto (1-3)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10181987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Dificultad (1-3)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11538228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Peso (%)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12894469" y="1723430"/>
            <a:ext cx="105191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Valor = (I + D) × Peso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533757" y="2205990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84371" y="23037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2383512" y="2303740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personas, relaciones, importación GEDCOM/Facebook, visualización infinita.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4983480" y="230374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95% funcionalidades clave cubiertas; Tasa de éxito en pruebas.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469505" y="23037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10181987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11538228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16%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12894469" y="23037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0,8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533757" y="2978706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84371" y="3076456"/>
            <a:ext cx="139100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2383512" y="3076456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Consultas rápidas al grafo; soporte de 10,000 RPS en picos.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983480" y="3076456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p95 &lt; 3000ms; pruebas de carga.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7469505" y="3076456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10181987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11538228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12894469" y="3076456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0,9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533757" y="3559016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84371" y="3656767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2383512" y="3656767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con APIs/formatos y compatibilidad cross-platform.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983480" y="3656767"/>
            <a:ext cx="217789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Pruebas superadas; importaciones/exportaciones sin errores.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7469505" y="3656767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10181987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11538228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12894469" y="3656767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0,48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533757" y="4331732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84371" y="4429482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2383512" y="4429482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Flujo en ≤ 3 clics, navegación clara y filtros intuitivos.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4983480" y="4429482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Tareas clave ≤ 3 clics; encuesta SUS &gt; 8.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7469505" y="4429482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10181987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11538228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12894469" y="4429482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0,6</a:t>
            </a:r>
            <a:endParaRPr lang="en-US" sz="900" dirty="0"/>
          </a:p>
        </p:txBody>
      </p:sp>
      <p:sp>
        <p:nvSpPr>
          <p:cNvPr id="45" name="Shape 43"/>
          <p:cNvSpPr/>
          <p:nvPr/>
        </p:nvSpPr>
        <p:spPr>
          <a:xfrm>
            <a:off x="533757" y="4912043"/>
            <a:ext cx="13562886" cy="5803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84371" y="500979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2383512" y="500979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Recuperación tras fallos; alta disponibilidad; consistencia del grafo.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4983480" y="500979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RPO &lt; 15min; SLA &gt; 99.9%.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7469505" y="500979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10181987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1" name="Text 49"/>
          <p:cNvSpPr/>
          <p:nvPr/>
        </p:nvSpPr>
        <p:spPr>
          <a:xfrm>
            <a:off x="11538228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17%</a:t>
            </a:r>
            <a:endParaRPr lang="en-US" sz="900" dirty="0"/>
          </a:p>
        </p:txBody>
      </p:sp>
      <p:sp>
        <p:nvSpPr>
          <p:cNvPr id="52" name="Text 50"/>
          <p:cNvSpPr/>
          <p:nvPr/>
        </p:nvSpPr>
        <p:spPr>
          <a:xfrm>
            <a:off x="12894469" y="500979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1,02</a:t>
            </a:r>
            <a:endParaRPr lang="en-US" sz="900" dirty="0"/>
          </a:p>
        </p:txBody>
      </p:sp>
      <p:sp>
        <p:nvSpPr>
          <p:cNvPr id="53" name="Shape 51"/>
          <p:cNvSpPr/>
          <p:nvPr/>
        </p:nvSpPr>
        <p:spPr>
          <a:xfrm>
            <a:off x="533757" y="5492353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84371" y="559010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900" dirty="0"/>
          </a:p>
        </p:txBody>
      </p:sp>
      <p:sp>
        <p:nvSpPr>
          <p:cNvPr id="55" name="Text 53"/>
          <p:cNvSpPr/>
          <p:nvPr/>
        </p:nvSpPr>
        <p:spPr>
          <a:xfrm>
            <a:off x="2383512" y="559010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GDPR/CCPA, cifrado, control de acceso, auditoría.</a:t>
            </a:r>
            <a:endParaRPr lang="en-US" sz="900" dirty="0"/>
          </a:p>
        </p:txBody>
      </p:sp>
      <p:sp>
        <p:nvSpPr>
          <p:cNvPr id="56" name="Text 54"/>
          <p:cNvSpPr/>
          <p:nvPr/>
        </p:nvSpPr>
        <p:spPr>
          <a:xfrm>
            <a:off x="4983480" y="559010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 datos cifrados; 0 brechas.</a:t>
            </a:r>
            <a:endParaRPr lang="en-US" sz="900" dirty="0"/>
          </a:p>
        </p:txBody>
      </p:sp>
      <p:sp>
        <p:nvSpPr>
          <p:cNvPr id="57" name="Text 55"/>
          <p:cNvSpPr/>
          <p:nvPr/>
        </p:nvSpPr>
        <p:spPr>
          <a:xfrm>
            <a:off x="7469505" y="559010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8" name="Text 56"/>
          <p:cNvSpPr/>
          <p:nvPr/>
        </p:nvSpPr>
        <p:spPr>
          <a:xfrm>
            <a:off x="10181987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9" name="Text 57"/>
          <p:cNvSpPr/>
          <p:nvPr/>
        </p:nvSpPr>
        <p:spPr>
          <a:xfrm>
            <a:off x="11538228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18%</a:t>
            </a:r>
            <a:endParaRPr lang="en-US" sz="900" dirty="0"/>
          </a:p>
        </p:txBody>
      </p:sp>
      <p:sp>
        <p:nvSpPr>
          <p:cNvPr id="60" name="Text 58"/>
          <p:cNvSpPr/>
          <p:nvPr/>
        </p:nvSpPr>
        <p:spPr>
          <a:xfrm>
            <a:off x="12894469" y="559010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1,08</a:t>
            </a:r>
            <a:endParaRPr lang="en-US" sz="900" dirty="0"/>
          </a:p>
        </p:txBody>
      </p:sp>
      <p:sp>
        <p:nvSpPr>
          <p:cNvPr id="61" name="Shape 59"/>
          <p:cNvSpPr/>
          <p:nvPr/>
        </p:nvSpPr>
        <p:spPr>
          <a:xfrm>
            <a:off x="533757" y="6072664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84371" y="6170414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900" dirty="0"/>
          </a:p>
        </p:txBody>
      </p:sp>
      <p:sp>
        <p:nvSpPr>
          <p:cNvPr id="63" name="Text 61"/>
          <p:cNvSpPr/>
          <p:nvPr/>
        </p:nvSpPr>
        <p:spPr>
          <a:xfrm>
            <a:off x="2383512" y="6170414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Microservicios, CI/CD, pruebas automatizadas, ingesta de fuentes nuevas.</a:t>
            </a:r>
            <a:endParaRPr lang="en-US" sz="900" dirty="0"/>
          </a:p>
        </p:txBody>
      </p:sp>
      <p:sp>
        <p:nvSpPr>
          <p:cNvPr id="64" name="Text 62"/>
          <p:cNvSpPr/>
          <p:nvPr/>
        </p:nvSpPr>
        <p:spPr>
          <a:xfrm>
            <a:off x="4983480" y="6170414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Cambio menor &lt; 4 horas; cobertura pruebas &gt; 85%.</a:t>
            </a:r>
            <a:endParaRPr lang="en-US" sz="900" dirty="0"/>
          </a:p>
        </p:txBody>
      </p:sp>
      <p:sp>
        <p:nvSpPr>
          <p:cNvPr id="65" name="Text 63"/>
          <p:cNvSpPr/>
          <p:nvPr/>
        </p:nvSpPr>
        <p:spPr>
          <a:xfrm>
            <a:off x="7469505" y="6170414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6" name="Text 64"/>
          <p:cNvSpPr/>
          <p:nvPr/>
        </p:nvSpPr>
        <p:spPr>
          <a:xfrm>
            <a:off x="10181987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7" name="Text 65"/>
          <p:cNvSpPr/>
          <p:nvPr/>
        </p:nvSpPr>
        <p:spPr>
          <a:xfrm>
            <a:off x="11538228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5,20%</a:t>
            </a:r>
            <a:endParaRPr lang="en-US" sz="900" dirty="0"/>
          </a:p>
        </p:txBody>
      </p:sp>
      <p:sp>
        <p:nvSpPr>
          <p:cNvPr id="68" name="Text 66"/>
          <p:cNvSpPr/>
          <p:nvPr/>
        </p:nvSpPr>
        <p:spPr>
          <a:xfrm>
            <a:off x="12894469" y="6170414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0,208</a:t>
            </a:r>
            <a:endParaRPr lang="en-US" sz="900" dirty="0"/>
          </a:p>
        </p:txBody>
      </p:sp>
      <p:sp>
        <p:nvSpPr>
          <p:cNvPr id="69" name="Shape 67"/>
          <p:cNvSpPr/>
          <p:nvPr/>
        </p:nvSpPr>
        <p:spPr>
          <a:xfrm>
            <a:off x="533757" y="68453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684371" y="69431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900" dirty="0"/>
          </a:p>
        </p:txBody>
      </p:sp>
      <p:sp>
        <p:nvSpPr>
          <p:cNvPr id="71" name="Text 69"/>
          <p:cNvSpPr/>
          <p:nvPr/>
        </p:nvSpPr>
        <p:spPr>
          <a:xfrm>
            <a:off x="2383512" y="6943130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SPA/PWA/nativo; migración entre nubes sin retrabajo mayor.</a:t>
            </a:r>
            <a:endParaRPr lang="en-US" sz="900" dirty="0"/>
          </a:p>
        </p:txBody>
      </p:sp>
      <p:sp>
        <p:nvSpPr>
          <p:cNvPr id="72" name="Text 70"/>
          <p:cNvSpPr/>
          <p:nvPr/>
        </p:nvSpPr>
        <p:spPr>
          <a:xfrm>
            <a:off x="4983480" y="694313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70% de lógica compartida; PoC migración exitosa.</a:t>
            </a:r>
            <a:endParaRPr lang="en-US" sz="900" dirty="0"/>
          </a:p>
        </p:txBody>
      </p:sp>
      <p:sp>
        <p:nvSpPr>
          <p:cNvPr id="73" name="Text 71"/>
          <p:cNvSpPr/>
          <p:nvPr/>
        </p:nvSpPr>
        <p:spPr>
          <a:xfrm>
            <a:off x="7469505" y="694313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74" name="Text 72"/>
          <p:cNvSpPr/>
          <p:nvPr/>
        </p:nvSpPr>
        <p:spPr>
          <a:xfrm>
            <a:off x="10181987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75" name="Text 73"/>
          <p:cNvSpPr/>
          <p:nvPr/>
        </p:nvSpPr>
        <p:spPr>
          <a:xfrm>
            <a:off x="11538228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4,80%</a:t>
            </a:r>
            <a:endParaRPr lang="en-US" sz="900" dirty="0"/>
          </a:p>
        </p:txBody>
      </p:sp>
      <p:sp>
        <p:nvSpPr>
          <p:cNvPr id="76" name="Text 74"/>
          <p:cNvSpPr/>
          <p:nvPr/>
        </p:nvSpPr>
        <p:spPr>
          <a:xfrm>
            <a:off x="12894469" y="694313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0,24</a:t>
            </a:r>
            <a:endParaRPr lang="en-US" sz="900" dirty="0"/>
          </a:p>
        </p:txBody>
      </p:sp>
      <p:sp>
        <p:nvSpPr>
          <p:cNvPr id="77" name="Shape 75"/>
          <p:cNvSpPr/>
          <p:nvPr/>
        </p:nvSpPr>
        <p:spPr>
          <a:xfrm>
            <a:off x="533757" y="7425690"/>
            <a:ext cx="13562886" cy="3879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8" name="Text 76"/>
          <p:cNvSpPr/>
          <p:nvPr/>
        </p:nvSpPr>
        <p:spPr>
          <a:xfrm>
            <a:off x="684371" y="75234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9" name="Text 77"/>
          <p:cNvSpPr/>
          <p:nvPr/>
        </p:nvSpPr>
        <p:spPr>
          <a:xfrm>
            <a:off x="2383512" y="752344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0" name="Text 78"/>
          <p:cNvSpPr/>
          <p:nvPr/>
        </p:nvSpPr>
        <p:spPr>
          <a:xfrm>
            <a:off x="4983480" y="7523440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1" name="Text 79"/>
          <p:cNvSpPr/>
          <p:nvPr/>
        </p:nvSpPr>
        <p:spPr>
          <a:xfrm>
            <a:off x="7469505" y="75234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2" name="Text 80"/>
          <p:cNvSpPr/>
          <p:nvPr/>
        </p:nvSpPr>
        <p:spPr>
          <a:xfrm>
            <a:off x="10181987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3" name="Text 81"/>
          <p:cNvSpPr/>
          <p:nvPr/>
        </p:nvSpPr>
        <p:spPr>
          <a:xfrm>
            <a:off x="11538228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900" dirty="0"/>
          </a:p>
        </p:txBody>
      </p:sp>
      <p:sp>
        <p:nvSpPr>
          <p:cNvPr id="84" name="Text 82"/>
          <p:cNvSpPr/>
          <p:nvPr/>
        </p:nvSpPr>
        <p:spPr>
          <a:xfrm>
            <a:off x="12894469" y="75234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5,328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883" y="458748"/>
            <a:ext cx="4390311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Escenarios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883" y="1341001"/>
            <a:ext cx="13346668" cy="6975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3883" y="8504277"/>
            <a:ext cx="1346263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631" y="375999"/>
            <a:ext cx="383417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procesos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31" y="1099304"/>
            <a:ext cx="13673138" cy="81354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8631" y="9439870"/>
            <a:ext cx="359914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706" y="397073"/>
            <a:ext cx="3795355" cy="47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lógica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706" y="1159907"/>
            <a:ext cx="7894320" cy="6279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4706" y="7601903"/>
            <a:ext cx="1362098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933" y="477798"/>
            <a:ext cx="664237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implementación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933" y="1396722"/>
            <a:ext cx="9945410" cy="58816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7933" y="7473791"/>
            <a:ext cx="13414534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564" y="550426"/>
            <a:ext cx="5267444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física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564" y="1609130"/>
            <a:ext cx="13229273" cy="5437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0564" y="7271504"/>
            <a:ext cx="132292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0564" y="7816810"/>
            <a:ext cx="132292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1017746"/>
            <a:ext cx="7772400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 y Relación con Atributos de Calidad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2200" y="2601039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969" y="2601039"/>
            <a:ext cx="341137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Fiabilidad y Seguridad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12969" y="3040856"/>
            <a:ext cx="7331631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Separación de responsabilidades, verificación dual, autenticación centralizada y perímetros de seguridad.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66046" y="3863697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6816" y="3863697"/>
            <a:ext cx="427743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Rendimiento y Escalabilidad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06816" y="4303514"/>
            <a:ext cx="70377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Caché, balanceadores, auto-scaling y arquitectura de microservicios para eficiencia y crecimiento.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0012" y="5126355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00781" y="5126355"/>
            <a:ext cx="31193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Idoneidad Funcional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00781" y="5566172"/>
            <a:ext cx="674381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Servicios especializados y casos de uso alineados para cumplir objetivos del proyecto.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53977" y="6389013"/>
            <a:ext cx="146923" cy="626983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494746" y="6389013"/>
            <a:ext cx="644985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robusta y flexible, diseñada para soportar el crecimiento y evolución futura de la plataforma "¿Quién es tu papá?".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67445"/>
            <a:ext cx="64674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Tabla de Contenido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134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0358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Funciones claves para la solución.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No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Restricciones y condiciones del sistema.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Atributos de Calidad: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Criterios para medir el desempeño.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Drivers Arquitectónicos: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Factores que influyen en las decisiones de diseño.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Escenarios: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Casos de uso representativos del sistema.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Procesos: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Flujo y gestión de actividades.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Lógica: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Organización de componentes y relaciones.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928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Implementación: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Distribución y configuración del software.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41532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Física: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Infraestructura y recursos físicos utilizados.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855232"/>
            <a:ext cx="4519017" cy="45190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3584" y="244744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Contexto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13584" y="3376732"/>
            <a:ext cx="80660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presente documento describe la arquitectura de software para el sistema "¿Quién es tu papá?" (nombre original: "Who’s Your Daddy?"), una plataforma innovadora diseñada para construir y gestionar el árbol genealógico más extenso y detallado del mundo. El objetivo fundamental de este proyecto es soportar una base de millones de usuarios y cientos o miles de aplicaciones de terceros, facilitando el descubrimiento, preservación y compartición de la historia familiar.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033" y="760214"/>
            <a:ext cx="5750719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Funcionales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53033" y="1444823"/>
            <a:ext cx="13724334" cy="6024563"/>
          </a:xfrm>
          <a:prstGeom prst="roundRect">
            <a:avLst>
              <a:gd name="adj" fmla="val 9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0653" y="1452443"/>
            <a:ext cx="13709094" cy="336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90312" y="153769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1336" y="153769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48550" y="153769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5764" y="153769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0653" y="1788676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90312" y="1873925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1336" y="1873925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48550" y="1873925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registrar, editar y eliminar personas, así como gestionar sus relaciones familiares (padre, madre, hijos, cónyuge, etc.) dentro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5764" y="1873925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Terceros (Apps externas), Product Manager (PM)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0653" y="245637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0312" y="254162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1336" y="254162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Importación de datos externos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48550" y="254162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la capacidad de importar datos desde plataformas externas como Facebook, archivos en formato GEDCOM, archivos CSV y APIs públicas de registros históricos.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5764" y="254162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Equipo IT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0653" y="3124081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0312" y="320933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1336" y="320933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Búsqueda avanzada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48550" y="3209330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funcionalidad de búsqueda avanzada y global que permita a los usuarios encontrar personas por nombres, apellidos, fechas de nacimiento/muerte y tipo de parentesco. Debe incluir autocompletado inteligente.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5764" y="320933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Apps externas, Historiadores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0653" y="395751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90312" y="404276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1336" y="404276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Visualización del árbol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48550" y="404276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una visualización interactiva del árbol genealógico con capacidad de zoom. Debe permitir aplicar filtros por ramas familiares y ofrecer navegación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5764" y="404276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0653" y="4625221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90312" y="471047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1336" y="471047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abierta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48550" y="4710470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API pública (REST) accesible para que terceros desarrollen aplicaciones. Debe permitir lectura y escritura de datos genealógicos respetando permisos y seguridad.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5764" y="4710470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Terceros (Apps externas), Equipo IT, Equipo de Seguridad, Desarrolladores externos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0653" y="545865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90312" y="554390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1336" y="554390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Verificación dual de registros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48550" y="554390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registros históricos deben ser digitalizados y validados mediante un sistema de arbitraje automático o humano dual, para asegurar la calidad de los datos.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5764" y="5543907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Historiadores, Equipo de Seguridad, Equipo QA, Product Manager (PM)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0653" y="6126361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90312" y="621161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1336" y="621161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autenticación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48550" y="6211610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implementar autenticación segura e integración con proveedores de identidad social (Facebook, Google) y credenciales propias (email y contraseña).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5764" y="621161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de Seguridad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0653" y="6794063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90312" y="687931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1336" y="687931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Moderación y control de versiones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48550" y="6879312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moderar la información ingresada y gestionar un control de versiones con historial de cambios y opción para deshacer acciones.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5764" y="6879312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finales, Historiadores, Product Manager (PM)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201" y="609838"/>
            <a:ext cx="6514028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No Funcionales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462201" y="1308259"/>
            <a:ext cx="13705999" cy="6311503"/>
          </a:xfrm>
          <a:prstGeom prst="roundRect">
            <a:avLst>
              <a:gd name="adj" fmla="val 8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9821" y="1315879"/>
            <a:ext cx="13690759" cy="3426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01861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8361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51050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3740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9821" y="1658541"/>
            <a:ext cx="13690759" cy="10189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01861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8361" y="1745337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51050" y="1745337"/>
            <a:ext cx="3150989" cy="845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cubrir correctamente la gestión de personas y sus relaciones en el grafo genealógico. Incluye registro, edición, búsqueda por parentesco e importación de datos desde formatos como GEDCOM y plataformas como Facebook. Visualización infinita y clara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3740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Desarrolladores externos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9821" y="2677478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01861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8361" y="2764274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51050" y="2764274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consultas al grafo deben completarse en menos de 3000 ms (percentil 95). El sistema debe soportar hasta 10,000 RPS durante picos.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3740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IT/Operaciones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9821" y="3358277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01861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8361" y="34450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51050" y="34450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fluida y sin conflictos con API de Facebook, GEDCOM, CSV y navegadores/plataformas (web, PWA, iOS, Android).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3740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externos, Equipo IT/Operaciones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9821" y="4039076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01861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8361" y="41258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51050" y="41258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flujo para agregar/buscar familiares no debe superar 3 clics. La interfaz debe permitir zoom infinito, filtros intuitivos y una visualización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3740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9821" y="4719876"/>
            <a:ext cx="13690759" cy="8498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01861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8361" y="4806672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51050" y="4806672"/>
            <a:ext cx="315098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mantener la consistencia del grafo tras caídas o fallos parciales, con recuperación automática sin corrupción de datos. También debe soportar desconexiones de red durante ediciones.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3740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Historiadores, Equipo QA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9821" y="5569744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01861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8361" y="56565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51050" y="56565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con GDPR/CCPA. Cifrado en tránsito (TLS) y en reposo, control de acceso por niveles (público/privado) y registro de auditoría de cambios críticos.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3740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9821" y="6250543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01861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8361" y="63373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51050" y="63373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modular (preferiblemente microservicios). Debe tener pipeline CI/CD con pruebas automatizadas, especialmente para ingestión de nuevas fuentes históricas.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3740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Equipo QA, Product Manager (PM)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9821" y="6931343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01861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8361" y="7018139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51050" y="7018139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clientes (SPA, PWA, iOS, Android) deben compartir la mayor parte de la lógica. El backend debe poder migrarse entre nubes (AWS, Azure, GCP) sin retrabajo significativo.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3740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Desarrolladores externos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0" y="544830"/>
            <a:ext cx="6324957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Atributos de Calidad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3420" y="1592699"/>
            <a:ext cx="13243560" cy="6094690"/>
          </a:xfrm>
          <a:prstGeom prst="roundRect">
            <a:avLst>
              <a:gd name="adj" fmla="val 13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1040" y="1600319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99636" y="1726763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Stakeholder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22623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Funcionalidad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549015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Desempeño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871799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194584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7368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8840153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10162937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148572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2808506" y="1726763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01040" y="236017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99636" y="248662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222623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3549015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871799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194584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7517368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8840153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162937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1148572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12808506" y="248662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701040" y="3120033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99636" y="3246477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Historiadores/Voluntarios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222623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3549015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4871799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6194584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7517368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8840153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10162937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1148572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12808506" y="324647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701040" y="4133374"/>
            <a:ext cx="13228320" cy="1013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99636" y="4259818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222623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3549015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4871799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42" name="Text 40"/>
          <p:cNvSpPr/>
          <p:nvPr/>
        </p:nvSpPr>
        <p:spPr>
          <a:xfrm>
            <a:off x="6194584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3" name="Text 41"/>
          <p:cNvSpPr/>
          <p:nvPr/>
        </p:nvSpPr>
        <p:spPr>
          <a:xfrm>
            <a:off x="7517368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8840153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5" name="Text 43"/>
          <p:cNvSpPr/>
          <p:nvPr/>
        </p:nvSpPr>
        <p:spPr>
          <a:xfrm>
            <a:off x="10162937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6" name="Text 44"/>
          <p:cNvSpPr/>
          <p:nvPr/>
        </p:nvSpPr>
        <p:spPr>
          <a:xfrm>
            <a:off x="1148572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7" name="Text 45"/>
          <p:cNvSpPr/>
          <p:nvPr/>
        </p:nvSpPr>
        <p:spPr>
          <a:xfrm>
            <a:off x="12808506" y="4259818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48" name="Shape 46"/>
          <p:cNvSpPr/>
          <p:nvPr/>
        </p:nvSpPr>
        <p:spPr>
          <a:xfrm>
            <a:off x="701040" y="5146715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99636" y="5273159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 / Operaciones</a:t>
            </a:r>
            <a:endParaRPr lang="en-US" sz="1200" dirty="0"/>
          </a:p>
        </p:txBody>
      </p:sp>
      <p:sp>
        <p:nvSpPr>
          <p:cNvPr id="50" name="Text 48"/>
          <p:cNvSpPr/>
          <p:nvPr/>
        </p:nvSpPr>
        <p:spPr>
          <a:xfrm>
            <a:off x="222623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1" name="Text 49"/>
          <p:cNvSpPr/>
          <p:nvPr/>
        </p:nvSpPr>
        <p:spPr>
          <a:xfrm>
            <a:off x="3549015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52" name="Text 50"/>
          <p:cNvSpPr/>
          <p:nvPr/>
        </p:nvSpPr>
        <p:spPr>
          <a:xfrm>
            <a:off x="4871799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53" name="Text 51"/>
          <p:cNvSpPr/>
          <p:nvPr/>
        </p:nvSpPr>
        <p:spPr>
          <a:xfrm>
            <a:off x="6194584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4" name="Text 52"/>
          <p:cNvSpPr/>
          <p:nvPr/>
        </p:nvSpPr>
        <p:spPr>
          <a:xfrm>
            <a:off x="7517368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55" name="Text 53"/>
          <p:cNvSpPr/>
          <p:nvPr/>
        </p:nvSpPr>
        <p:spPr>
          <a:xfrm>
            <a:off x="8840153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6" name="Text 54"/>
          <p:cNvSpPr/>
          <p:nvPr/>
        </p:nvSpPr>
        <p:spPr>
          <a:xfrm>
            <a:off x="10162937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7" name="Text 55"/>
          <p:cNvSpPr/>
          <p:nvPr/>
        </p:nvSpPr>
        <p:spPr>
          <a:xfrm>
            <a:off x="1148572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8" name="Text 56"/>
          <p:cNvSpPr/>
          <p:nvPr/>
        </p:nvSpPr>
        <p:spPr>
          <a:xfrm>
            <a:off x="12808506" y="5273159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701040" y="616005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99636" y="628650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</a:t>
            </a:r>
            <a:endParaRPr lang="en-US" sz="1200" dirty="0"/>
          </a:p>
        </p:txBody>
      </p:sp>
      <p:sp>
        <p:nvSpPr>
          <p:cNvPr id="61" name="Text 59"/>
          <p:cNvSpPr/>
          <p:nvPr/>
        </p:nvSpPr>
        <p:spPr>
          <a:xfrm>
            <a:off x="222623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2" name="Text 60"/>
          <p:cNvSpPr/>
          <p:nvPr/>
        </p:nvSpPr>
        <p:spPr>
          <a:xfrm>
            <a:off x="3549015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3" name="Text 61"/>
          <p:cNvSpPr/>
          <p:nvPr/>
        </p:nvSpPr>
        <p:spPr>
          <a:xfrm>
            <a:off x="4871799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4" name="Text 62"/>
          <p:cNvSpPr/>
          <p:nvPr/>
        </p:nvSpPr>
        <p:spPr>
          <a:xfrm>
            <a:off x="6194584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5" name="Text 63"/>
          <p:cNvSpPr/>
          <p:nvPr/>
        </p:nvSpPr>
        <p:spPr>
          <a:xfrm>
            <a:off x="7517368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66" name="Text 64"/>
          <p:cNvSpPr/>
          <p:nvPr/>
        </p:nvSpPr>
        <p:spPr>
          <a:xfrm>
            <a:off x="8840153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</a:t>
            </a:r>
            <a:endParaRPr lang="en-US" sz="1200" dirty="0"/>
          </a:p>
        </p:txBody>
      </p:sp>
      <p:sp>
        <p:nvSpPr>
          <p:cNvPr id="67" name="Text 65"/>
          <p:cNvSpPr/>
          <p:nvPr/>
        </p:nvSpPr>
        <p:spPr>
          <a:xfrm>
            <a:off x="10162937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68" name="Text 66"/>
          <p:cNvSpPr/>
          <p:nvPr/>
        </p:nvSpPr>
        <p:spPr>
          <a:xfrm>
            <a:off x="1148572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69" name="Text 67"/>
          <p:cNvSpPr/>
          <p:nvPr/>
        </p:nvSpPr>
        <p:spPr>
          <a:xfrm>
            <a:off x="12808506" y="628650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70" name="Shape 68"/>
          <p:cNvSpPr/>
          <p:nvPr/>
        </p:nvSpPr>
        <p:spPr>
          <a:xfrm>
            <a:off x="701040" y="6919913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899636" y="7046357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Atributo </a:t>
            </a:r>
            <a:endParaRPr lang="en-US" sz="1200" dirty="0"/>
          </a:p>
        </p:txBody>
      </p:sp>
      <p:sp>
        <p:nvSpPr>
          <p:cNvPr id="72" name="Text 70"/>
          <p:cNvSpPr/>
          <p:nvPr/>
        </p:nvSpPr>
        <p:spPr>
          <a:xfrm>
            <a:off x="222623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</a:t>
            </a:r>
            <a:endParaRPr lang="en-US" sz="1200" dirty="0"/>
          </a:p>
        </p:txBody>
      </p:sp>
      <p:sp>
        <p:nvSpPr>
          <p:cNvPr id="73" name="Text 71"/>
          <p:cNvSpPr/>
          <p:nvPr/>
        </p:nvSpPr>
        <p:spPr>
          <a:xfrm>
            <a:off x="3549015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74" name="Text 72"/>
          <p:cNvSpPr/>
          <p:nvPr/>
        </p:nvSpPr>
        <p:spPr>
          <a:xfrm>
            <a:off x="4871799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5" name="Text 73"/>
          <p:cNvSpPr/>
          <p:nvPr/>
        </p:nvSpPr>
        <p:spPr>
          <a:xfrm>
            <a:off x="6194584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6" name="Text 74"/>
          <p:cNvSpPr/>
          <p:nvPr/>
        </p:nvSpPr>
        <p:spPr>
          <a:xfrm>
            <a:off x="7517368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</a:t>
            </a:r>
            <a:endParaRPr lang="en-US" sz="1200" dirty="0"/>
          </a:p>
        </p:txBody>
      </p:sp>
      <p:sp>
        <p:nvSpPr>
          <p:cNvPr id="77" name="Text 75"/>
          <p:cNvSpPr/>
          <p:nvPr/>
        </p:nvSpPr>
        <p:spPr>
          <a:xfrm>
            <a:off x="8840153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</a:t>
            </a:r>
            <a:endParaRPr lang="en-US" sz="1200" dirty="0"/>
          </a:p>
        </p:txBody>
      </p:sp>
      <p:sp>
        <p:nvSpPr>
          <p:cNvPr id="78" name="Text 76"/>
          <p:cNvSpPr/>
          <p:nvPr/>
        </p:nvSpPr>
        <p:spPr>
          <a:xfrm>
            <a:off x="10162937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</a:t>
            </a:r>
            <a:endParaRPr lang="en-US" sz="1200" dirty="0"/>
          </a:p>
        </p:txBody>
      </p:sp>
      <p:sp>
        <p:nvSpPr>
          <p:cNvPr id="79" name="Text 77"/>
          <p:cNvSpPr/>
          <p:nvPr/>
        </p:nvSpPr>
        <p:spPr>
          <a:xfrm>
            <a:off x="1148572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</a:t>
            </a:r>
            <a:endParaRPr lang="en-US" sz="1200" dirty="0"/>
          </a:p>
        </p:txBody>
      </p:sp>
      <p:sp>
        <p:nvSpPr>
          <p:cNvPr id="80" name="Text 78"/>
          <p:cNvSpPr/>
          <p:nvPr/>
        </p:nvSpPr>
        <p:spPr>
          <a:xfrm>
            <a:off x="12808506" y="704635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133" y="539234"/>
            <a:ext cx="5144333" cy="64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Tácticas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84133" y="1573173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84133" y="2043113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Objetivo: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Garantizar un sistema robusto y siempre disponible.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4133" y="2361486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Tácticas Clave: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4133" y="2679859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Backups y restauración automáticos.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4133" y="2998232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Redundancia de datos y failover activo-activo.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4133" y="3316605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Monitoreo proactivo y mecanismos de reintento.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84133" y="3634978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Patrones Arquitectónicos: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84133" y="3953351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 (aislamiento de fallos).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84133" y="4271724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Balanceador de Carga (alta disponibilidad).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84133" y="4741664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684133" y="5211604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Objetivo: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Proteger el sistema en todas sus capas.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84133" y="5529977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Tácticas Clave: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84133" y="5848350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Autenticación robusta (OAuth 2.0).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84133" y="6166723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Cifrado en tránsito (TLS) y en reposo (AES-256).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84133" y="6485096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WAF (Firewall de Aplicación Web).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84133" y="6803469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Patrones Arquitectónicos: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84133" y="7121842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Gateway (control centralizado).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84133" y="7440216"/>
            <a:ext cx="1326213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 (seguridad por servicio).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167" y="450413"/>
            <a:ext cx="4310301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Tácticas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73167" y="1316712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73167" y="1710571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Objetivo: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Optimizar tiempos de respuesta y capacidad de procesamiento.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3167" y="1977509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Tácticas Clave: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3167" y="2244447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Caché distribuida (Redis).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3167" y="2511385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Búsqueda optimizada con índices y replicación de lectura.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3167" y="2778323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CDN para contenido estático.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3167" y="3045262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Patrones Arquitectónicos: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73167" y="3312200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Caché Distribuida.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73167" y="3579138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 (optimización individual).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73167" y="3846076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per Service (base de datos óptima).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73167" y="4113014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Balanceador de Carga, CDN.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73167" y="4506873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Escalabilidad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573167" y="4900732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Objetivo: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Crecer horizontalmente y adaptarse a la demanda.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573167" y="5167670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Tácticas Clave: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573167" y="5434608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de Microservicios (escalado independiente).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573167" y="5701546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Escalado horizontal automático.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573167" y="5968484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Bases de datos NoSQL (grandes volúmenes).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73167" y="6235422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Balanceo de carga.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573167" y="6502360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Patrones Arquitectónicos: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573167" y="6769298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Microservicios.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573167" y="7036237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per Service.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573167" y="7303175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Balanceador de Carga.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573167" y="7570113"/>
            <a:ext cx="13484066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Serverless (escalabilidad inherente).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5400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Tácticas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9998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322099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Objetivo: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Asegurar que el sistema cumpla con los requisitos.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57401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Tácticas Clave: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92703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Pruebas de aceptación automatizadas (BDD).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28005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Pipeline de Integración Continua (CI/CD).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63307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Verificación dual humana de datos históricos.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4986099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Auditoría, control de versiones y Feature toggles.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33912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Patrones Arquitectónicos: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69214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 (pruebas y despliegues).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04516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Serverless (validación específica).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6398181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Gateway (interfaces consistentes).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2025-05-29T23:48:53Z</dcterms:created>
  <dcterms:modified xsi:type="dcterms:W3CDTF">2025-05-29T23:48:53Z</dcterms:modified>
</cp:coreProperties>
</file>